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  <p:sldId id="278" r:id="rId24"/>
    <p:sldId id="279" r:id="rId25"/>
    <p:sldId id="280" r:id="rId26"/>
    <p:sldId id="281" r:id="rId27"/>
    <p:sldId id="282" r:id="rId28"/>
    <p:sldId id="283" r:id="rId29"/>
    <p:sldId id="284" r:id="rId30"/>
    <p:sldId id="285" r:id="rId31"/>
    <p:sldId id="286" r:id="rId32"/>
    <p:sldId id="287" r:id="rId33"/>
    <p:sldId id="288" r:id="rId34"/>
    <p:sldId id="289" r:id="rId3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ableStyles" Target="tableStyle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viewProps" Target="view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69A12-F9FF-4CD9-95FA-C72755361065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D4307-21DB-4BAB-A063-6E19D18FA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5897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69A12-F9FF-4CD9-95FA-C72755361065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D4307-21DB-4BAB-A063-6E19D18FA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351303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69A12-F9FF-4CD9-95FA-C72755361065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D4307-21DB-4BAB-A063-6E19D18FA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3282231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69A12-F9FF-4CD9-95FA-C72755361065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D4307-21DB-4BAB-A063-6E19D18FA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836196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69A12-F9FF-4CD9-95FA-C72755361065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D4307-21DB-4BAB-A063-6E19D18FA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066950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69A12-F9FF-4CD9-95FA-C72755361065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D4307-21DB-4BAB-A063-6E19D18FA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659472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69A12-F9FF-4CD9-95FA-C72755361065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D4307-21DB-4BAB-A063-6E19D18FA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360539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69A12-F9FF-4CD9-95FA-C72755361065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D4307-21DB-4BAB-A063-6E19D18FA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799755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69A12-F9FF-4CD9-95FA-C72755361065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D4307-21DB-4BAB-A063-6E19D18FA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938186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69A12-F9FF-4CD9-95FA-C72755361065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D4307-21DB-4BAB-A063-6E19D18FA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9883158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EF69A12-F9FF-4CD9-95FA-C72755361065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E8D4307-21DB-4BAB-A063-6E19D18FA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5634234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60000"/>
            <a:lumOff val="40000"/>
            <a:alpha val="3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EF69A12-F9FF-4CD9-95FA-C72755361065}" type="datetimeFigureOut">
              <a:rPr lang="en-US" smtClean="0"/>
              <a:t>6/6/2013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8D4307-21DB-4BAB-A063-6E19D18FAF1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3226944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emf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emf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emf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emf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emf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emf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emf"/><Relationship Id="rId1" Type="http://schemas.openxmlformats.org/officeDocument/2006/relationships/slideLayout" Target="../slideLayouts/slideLayout7.xml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emf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838200" y="304800"/>
            <a:ext cx="7772400" cy="1470025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BIO-COM FINAL EXAM STUDY GUIDE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77737" y="1905000"/>
            <a:ext cx="4467225" cy="382905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596464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228600"/>
            <a:ext cx="88392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25.  Mendel’s principle of dominance states that ____.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ctr">
              <a:tabLst>
                <a:tab pos="-114300" algn="r"/>
                <a:tab pos="0" algn="l"/>
              </a:tabLst>
            </a:pPr>
            <a:r>
              <a:rPr lang="en-US" sz="2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SOME ALLELES ARE DOMINANT AND SOME ARE RECESSIVE.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26.  A tall plant is crossed with a short plant, all the offspring in the F</a:t>
            </a:r>
            <a:r>
              <a:rPr lang="en-US" sz="2800" baseline="-25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1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generation will be ____.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ctr">
              <a:tabLst>
                <a:tab pos="-114300" algn="r"/>
                <a:tab pos="0" algn="l"/>
              </a:tabLst>
            </a:pPr>
            <a:r>
              <a:rPr lang="en-US" sz="2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TALL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27.</a:t>
            </a:r>
            <a:r>
              <a:rPr lang="en-US" sz="28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When you flip a coin, what is the probability that it will come up tails?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ctr">
              <a:tabLst>
                <a:tab pos="-114300" algn="r"/>
                <a:tab pos="0" algn="l"/>
              </a:tabLst>
            </a:pPr>
            <a:r>
              <a:rPr lang="en-US" sz="2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50%</a:t>
            </a:r>
            <a:endParaRPr lang="en-US" sz="28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248890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52400"/>
            <a:ext cx="83820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28.</a:t>
            </a:r>
            <a:r>
              <a:rPr lang="en-US" sz="2800" dirty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 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In the P generation, a tall plant is crossed with a short plant. The probability that an F</a:t>
            </a:r>
            <a:r>
              <a:rPr lang="en-US" sz="2800" baseline="-25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1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plant will be tall is ___.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ctr">
              <a:tabLst>
                <a:tab pos="-114300" algn="r"/>
                <a:tab pos="0" algn="l"/>
              </a:tabLst>
            </a:pPr>
            <a:r>
              <a:rPr lang="en-US" sz="2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100%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29.  When one allele for a gene is not completely dominant over another allele this is called  _____.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ctr">
              <a:tabLst>
                <a:tab pos="-114300" algn="r"/>
                <a:tab pos="0" algn="l"/>
              </a:tabLst>
            </a:pPr>
            <a:r>
              <a:rPr lang="en-US" sz="2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INCOMPLETE DOMINANCE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30.  Human skin color is a result of ______.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ctr">
              <a:tabLst>
                <a:tab pos="-114300" algn="r"/>
                <a:tab pos="0" algn="l"/>
              </a:tabLst>
            </a:pPr>
            <a:r>
              <a:rPr lang="en-US" sz="2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POLYGENIC TRAITS</a:t>
            </a:r>
            <a:endParaRPr lang="en-US" sz="28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591960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152400"/>
            <a:ext cx="8382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31.  What principle states that during gamete formation genes for different traits separate independently of each other?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ctr">
              <a:tabLst>
                <a:tab pos="-114300" algn="r"/>
                <a:tab pos="0" algn="l"/>
              </a:tabLst>
            </a:pPr>
            <a:r>
              <a:rPr lang="en-US" sz="2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INDEPENDENT ASSORTMENT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32.  A cross of a black chicken (</a:t>
            </a:r>
            <a:r>
              <a:rPr lang="en-US" sz="2800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BB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) with a white chicken (</a:t>
            </a:r>
            <a:r>
              <a:rPr lang="en-US" sz="2800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WW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) produces all checkered offspring (</a:t>
            </a:r>
            <a:r>
              <a:rPr lang="en-US" sz="2800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BW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). This type of inheritance is known as ____.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ctr">
              <a:tabLst>
                <a:tab pos="-114300" algn="r"/>
                <a:tab pos="0" algn="l"/>
              </a:tabLst>
            </a:pPr>
            <a:r>
              <a:rPr lang="en-US" sz="2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CODOMINANCE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33.  ___ is the Father of  Genetics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GREGOR MENDEL</a:t>
            </a:r>
            <a:endParaRPr lang="en-US" sz="28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17880429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52400"/>
            <a:ext cx="86106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34.  Human A, B, O blood type is an example of ____.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MULTIPLE ALLELES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35. The regulation of an organism’s internal environment to maintain conditions suitable for life is the definition of ____.</a:t>
            </a:r>
          </a:p>
          <a:p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800" b="1" dirty="0" smtClean="0">
                <a:latin typeface="Times New Roman"/>
                <a:ea typeface="Times New Roman"/>
              </a:rPr>
              <a:t>HOMEOSTATSIS</a:t>
            </a: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36.  What is the most important requirement for all living things?</a:t>
            </a: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800" b="1" dirty="0" smtClean="0">
                <a:effectLst/>
                <a:latin typeface="Times New Roman"/>
                <a:ea typeface="Times New Roman"/>
              </a:rPr>
              <a:t>WATER</a:t>
            </a:r>
            <a:endParaRPr lang="en-US" sz="28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646760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152400"/>
            <a:ext cx="86106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37.   Which organisms make their own food through photosynthesis?</a:t>
            </a:r>
          </a:p>
          <a:p>
            <a:pPr indent="457200"/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800" b="1" dirty="0" smtClean="0">
                <a:effectLst/>
                <a:latin typeface="Times New Roman"/>
                <a:ea typeface="Times New Roman"/>
              </a:rPr>
              <a:t>PLANTS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38.  Painted turtles are cold-blooded animals that often sit on logs and bask in the sun.  Why might they do this?</a:t>
            </a: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800" b="1" dirty="0" smtClean="0">
                <a:effectLst/>
                <a:latin typeface="Times New Roman"/>
                <a:ea typeface="Times New Roman"/>
              </a:rPr>
              <a:t>TO RAISE THEIR BODY TEMPERATURE.</a:t>
            </a:r>
          </a:p>
          <a:p>
            <a:endParaRPr lang="en-US" sz="2800" b="1" dirty="0">
              <a:latin typeface="Times New Roman"/>
              <a:ea typeface="Times New Roman"/>
            </a:endParaRP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39.  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What organic compound is the main source of energy for living things?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800" b="1" dirty="0" smtClean="0">
                <a:latin typeface="Times New Roman"/>
                <a:ea typeface="Times New Roman"/>
              </a:rPr>
              <a:t>CARBOHYDRATES</a:t>
            </a:r>
            <a:endParaRPr lang="en-US" sz="2800" b="1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912332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228600"/>
            <a:ext cx="8534400" cy="640175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40.  ____ is the study of organisms and their interactions with the environment.</a:t>
            </a: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800" b="1" dirty="0" smtClean="0">
                <a:effectLst/>
                <a:latin typeface="Times New Roman"/>
                <a:ea typeface="Times New Roman"/>
              </a:rPr>
              <a:t>ECOLOGY</a:t>
            </a:r>
          </a:p>
          <a:p>
            <a:endParaRPr lang="en-US" sz="2800" b="1" dirty="0">
              <a:latin typeface="Times New Roman"/>
              <a:ea typeface="Times New Roman"/>
            </a:endParaRP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41.  .   The part of the experiment in which all conditions are kept the same (do not vary) are called ___.</a:t>
            </a: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  <a:r>
              <a:rPr lang="en-US" sz="2800" b="1" dirty="0" smtClean="0">
                <a:effectLst/>
                <a:latin typeface="Times New Roman"/>
                <a:ea typeface="Times New Roman"/>
              </a:rPr>
              <a:t>CONTROL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marL="342900" indent="-342900">
              <a:buAutoNum type="arabicPeriod" startAt="42"/>
            </a:pPr>
            <a:r>
              <a:rPr lang="en-US" sz="2800" dirty="0" smtClean="0">
                <a:effectLst/>
                <a:latin typeface="Times New Roman"/>
                <a:ea typeface="Times New Roman"/>
              </a:rPr>
              <a:t>The measure of how acidic or basic something is its  ____.</a:t>
            </a:r>
          </a:p>
          <a:p>
            <a:endParaRPr lang="en-US" sz="2800" dirty="0">
              <a:latin typeface="Times New Roman"/>
              <a:ea typeface="Times New Roman"/>
            </a:endParaRPr>
          </a:p>
          <a:p>
            <a:pPr algn="ctr"/>
            <a:r>
              <a:rPr lang="en-US" sz="2800" b="1" dirty="0" smtClean="0">
                <a:latin typeface="Times New Roman"/>
                <a:ea typeface="Times New Roman"/>
              </a:rPr>
              <a:t>pH</a:t>
            </a:r>
            <a:endParaRPr lang="en-US" sz="2800" b="1" dirty="0" smtClean="0">
              <a:effectLst/>
              <a:latin typeface="Times New Roman"/>
              <a:ea typeface="Times New Roman"/>
            </a:endParaRPr>
          </a:p>
          <a:p>
            <a:endParaRPr lang="en-US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3023415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52400"/>
            <a:ext cx="8534400" cy="59093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4000" dirty="0" smtClean="0">
                <a:effectLst/>
                <a:latin typeface="Times New Roman"/>
                <a:ea typeface="Times New Roman"/>
              </a:rPr>
              <a:t>43.  Organic compounds that contain DNA and RNA are  referred to a ____.</a:t>
            </a:r>
          </a:p>
          <a:p>
            <a:r>
              <a:rPr lang="en-US" sz="40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4000" dirty="0" smtClean="0">
                <a:effectLst/>
                <a:latin typeface="Times New Roman"/>
                <a:ea typeface="Times New Roman"/>
              </a:rPr>
              <a:t> </a:t>
            </a:r>
            <a:r>
              <a:rPr lang="en-US" sz="4000" b="1" dirty="0" smtClean="0">
                <a:effectLst/>
                <a:latin typeface="Times New Roman"/>
                <a:ea typeface="Times New Roman"/>
              </a:rPr>
              <a:t>NUCLEIC ACIDS</a:t>
            </a:r>
            <a:endParaRPr lang="en-US" sz="4000" dirty="0" smtClean="0">
              <a:effectLst/>
              <a:latin typeface="Times New Roman"/>
              <a:ea typeface="Times New Roman"/>
            </a:endParaRPr>
          </a:p>
          <a:p>
            <a:r>
              <a:rPr lang="en-US" sz="40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marL="342900" indent="-342900">
              <a:buAutoNum type="arabicPeriod" startAt="44"/>
            </a:pPr>
            <a:r>
              <a:rPr lang="en-US" sz="4000" dirty="0" smtClean="0">
                <a:effectLst/>
                <a:latin typeface="Times New Roman"/>
                <a:ea typeface="Times New Roman"/>
              </a:rPr>
              <a:t>A type of protein that speeds up</a:t>
            </a:r>
          </a:p>
          <a:p>
            <a:r>
              <a:rPr lang="en-US" sz="4000" dirty="0" smtClean="0">
                <a:effectLst/>
                <a:latin typeface="Times New Roman"/>
                <a:ea typeface="Times New Roman"/>
              </a:rPr>
              <a:t>chemical reactions is/are called  ___.</a:t>
            </a:r>
          </a:p>
          <a:p>
            <a:endParaRPr lang="en-US" sz="40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4000" b="1" dirty="0" smtClean="0">
                <a:latin typeface="Times New Roman"/>
                <a:ea typeface="Times New Roman"/>
              </a:rPr>
              <a:t>ENZYME</a:t>
            </a:r>
            <a:endParaRPr lang="en-US" sz="4000" b="1" dirty="0">
              <a:effectLst/>
              <a:latin typeface="Times New Roman"/>
              <a:ea typeface="Times New Roman"/>
            </a:endParaRPr>
          </a:p>
          <a:p>
            <a:endParaRPr lang="en-US" b="1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82995188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152399"/>
            <a:ext cx="6618287" cy="31878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3461117"/>
            <a:ext cx="85344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effectLst/>
                <a:latin typeface="Times New Roman"/>
                <a:ea typeface="Times New Roman"/>
              </a:rPr>
              <a:t>45. Is individual 2 in Figure 14–2 homozygous or heterozygous for free earlobes? </a:t>
            </a:r>
          </a:p>
          <a:p>
            <a:r>
              <a:rPr lang="en-US" sz="24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400" b="1" dirty="0" smtClean="0">
                <a:effectLst/>
                <a:latin typeface="Times New Roman"/>
                <a:ea typeface="Times New Roman"/>
              </a:rPr>
              <a:t>HETEROZYGOUS</a:t>
            </a:r>
            <a:endParaRPr lang="en-US" sz="2400" dirty="0" smtClean="0">
              <a:effectLst/>
              <a:latin typeface="Times New Roman"/>
              <a:ea typeface="Times New Roman"/>
            </a:endParaRPr>
          </a:p>
          <a:p>
            <a:r>
              <a:rPr lang="en-US" sz="24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2400" dirty="0" smtClean="0">
                <a:effectLst/>
                <a:latin typeface="Times New Roman"/>
                <a:ea typeface="Times New Roman"/>
              </a:rPr>
              <a:t>46.  What is the genotype of individual 14 in Figure 14–2.</a:t>
            </a:r>
          </a:p>
          <a:p>
            <a:pPr algn="ctr"/>
            <a:r>
              <a:rPr lang="en-US" sz="24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4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HOMOZYGOUS RECESSIVE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32102427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14300" y="224135"/>
            <a:ext cx="8915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-114300" algn="r"/>
                <a:tab pos="0" algn="l"/>
              </a:tabLst>
            </a:pPr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47.  In 1859, Charles Darwin published his revolutionary scientific ideas in a work titled ___.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000" b="1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ON THE ORIGIN OF SPECIES BY NATURAL SELECTION</a:t>
            </a:r>
            <a:endParaRPr lang="en-US" sz="2000" dirty="0"/>
          </a:p>
        </p:txBody>
      </p:sp>
      <p:pic>
        <p:nvPicPr>
          <p:cNvPr id="3079" name="Picture 7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87457" y="1676400"/>
            <a:ext cx="2546316" cy="26765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8" name="AutoShape 8"/>
          <p:cNvSpPr>
            <a:spLocks noChangeShapeType="1"/>
          </p:cNvSpPr>
          <p:nvPr/>
        </p:nvSpPr>
        <p:spPr bwMode="auto">
          <a:xfrm flipH="1" flipV="1">
            <a:off x="7162799" y="2821304"/>
            <a:ext cx="756071" cy="45719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 type="triangle" w="med" len="med"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7918871" y="2719387"/>
            <a:ext cx="333375" cy="2952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  <a:cs typeface="Arial" pitchFamily="34" charset="0"/>
              </a:rPr>
              <a:t>Y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Rectangle 10"/>
          <p:cNvSpPr>
            <a:spLocks noChangeArrowheads="1"/>
          </p:cNvSpPr>
          <p:nvPr/>
        </p:nvSpPr>
        <p:spPr bwMode="auto">
          <a:xfrm>
            <a:off x="77577" y="1541248"/>
            <a:ext cx="3964547" cy="5847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400" b="1" i="1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Use Fig. 12-1   </a:t>
            </a:r>
            <a:r>
              <a:rPr lang="en-US" sz="1400" b="1" i="1" dirty="0">
                <a:solidFill>
                  <a:srgbClr val="0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Below to answer questions 48 &amp; 49.</a:t>
            </a:r>
            <a:endParaRPr lang="en-US" sz="1400" dirty="0">
              <a:solidFill>
                <a:prstClr val="black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2" name="Rectangle 12"/>
          <p:cNvSpPr>
            <a:spLocks noChangeArrowheads="1"/>
          </p:cNvSpPr>
          <p:nvPr/>
        </p:nvSpPr>
        <p:spPr bwMode="auto">
          <a:xfrm>
            <a:off x="304800" y="4516994"/>
            <a:ext cx="8534400" cy="224676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114300" algn="r"/>
                <a:tab pos="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48.  The object marked “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X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” in Fig. 12-1 is a ____.</a:t>
            </a: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r"/>
                <a:tab pos="0" algn="l"/>
              </a:tabLst>
            </a:pP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r"/>
                <a:tab pos="0" algn="l"/>
              </a:tabLst>
            </a:pP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NUCELOTIDE</a:t>
            </a: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-114300" algn="r"/>
                <a:tab pos="0" algn="l"/>
              </a:tabLst>
            </a:pPr>
            <a:endParaRPr kumimoji="0" lang="en-US" sz="20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228600" marR="0" lvl="0" indent="-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AutoNum type="arabicPeriod" startAt="49"/>
              <a:tabLst>
                <a:tab pos="-114300" algn="r"/>
                <a:tab pos="0" algn="l"/>
              </a:tabLst>
            </a:pP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The object marked </a:t>
            </a:r>
            <a:r>
              <a:rPr kumimoji="0" lang="en-US" sz="20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“Y”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in Fig 12-1 is a ____.</a:t>
            </a:r>
            <a:r>
              <a:rPr kumimoji="0" lang="en-US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</a:t>
            </a:r>
          </a:p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114300" algn="r"/>
                <a:tab pos="0" algn="l"/>
              </a:tabLst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 marR="0" lvl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>
                <a:tab pos="-114300" algn="r"/>
                <a:tab pos="0" algn="l"/>
              </a:tabLst>
            </a:pPr>
            <a:r>
              <a:rPr lang="en-US" sz="2000" b="1" dirty="0" smtClean="0">
                <a:latin typeface="Times New Roman" pitchFamily="18" charset="0"/>
                <a:cs typeface="Times New Roman" pitchFamily="18" charset="0"/>
              </a:rPr>
              <a:t>HYDROGEN BOND</a:t>
            </a:r>
            <a:endParaRPr kumimoji="0" lang="en-US" sz="20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Rectangle 13"/>
          <p:cNvSpPr/>
          <p:nvPr/>
        </p:nvSpPr>
        <p:spPr>
          <a:xfrm>
            <a:off x="6096000" y="4352925"/>
            <a:ext cx="1005403" cy="276999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  <a:tabLst>
                <a:tab pos="-114300" algn="r"/>
                <a:tab pos="0" algn="l"/>
              </a:tabLst>
            </a:pPr>
            <a:r>
              <a:rPr lang="en-US" sz="1200" b="1" dirty="0">
                <a:solidFill>
                  <a:srgbClr val="000000"/>
                </a:solidFill>
                <a:latin typeface="Arial" pitchFamily="34" charset="0"/>
                <a:ea typeface="Times New Roman" pitchFamily="18" charset="0"/>
                <a:cs typeface="Arial" pitchFamily="34" charset="0"/>
              </a:rPr>
              <a:t>Figure 12-1</a:t>
            </a:r>
            <a:endParaRPr lang="en-US" sz="700" dirty="0">
              <a:solidFill>
                <a:prstClr val="black"/>
              </a:solidFill>
              <a:latin typeface="Arial" pitchFamily="34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615328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84533" y="228600"/>
            <a:ext cx="8419436" cy="41015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52400" y="4572000"/>
            <a:ext cx="8991600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50.  In the </a:t>
            </a:r>
            <a:r>
              <a:rPr lang="en-US" sz="28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Punnett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square shown in Figure 11-1</a:t>
            </a:r>
            <a:r>
              <a:rPr lang="en-US" sz="280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, what  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is true about the offspring resulting from the cross?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r>
              <a:rPr lang="en-US" sz="2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ALL TALL</a:t>
            </a:r>
            <a:endParaRPr lang="en-US" sz="28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26366912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606846" y="152400"/>
            <a:ext cx="8229600" cy="649408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-114300" algn="r"/>
                <a:tab pos="0" algn="l"/>
              </a:tabLst>
            </a:pPr>
            <a:r>
              <a:rPr lang="en-US" sz="3200" dirty="0" smtClean="0">
                <a:effectLst/>
                <a:latin typeface="Times New Roman"/>
                <a:ea typeface="Times New Roman"/>
              </a:rPr>
              <a:t>1.  </a:t>
            </a:r>
            <a:r>
              <a:rPr lang="en-US" sz="3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How many chromosomes are shown in a normal human karyotype?</a:t>
            </a:r>
            <a:endParaRPr lang="en-US" sz="32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3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32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3200" b="1" dirty="0" smtClean="0">
                <a:effectLst/>
                <a:latin typeface="Times New Roman"/>
                <a:ea typeface="Times New Roman"/>
              </a:rPr>
              <a:t>46</a:t>
            </a:r>
            <a:endParaRPr lang="en-US" sz="32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32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>
              <a:tabLst>
                <a:tab pos="-114300" algn="r"/>
                <a:tab pos="0" algn="l"/>
              </a:tabLst>
            </a:pPr>
            <a:r>
              <a:rPr lang="en-US" sz="3200" dirty="0" smtClean="0">
                <a:effectLst/>
                <a:latin typeface="Times New Roman"/>
                <a:ea typeface="Times New Roman"/>
              </a:rPr>
              <a:t>2.  </a:t>
            </a:r>
            <a:r>
              <a:rPr lang="en-US" sz="3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In humans, a male has  _____ chromosomes.</a:t>
            </a:r>
            <a:endParaRPr lang="en-US" sz="32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3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3200" dirty="0" smtClean="0">
              <a:effectLst/>
              <a:latin typeface="Times New Roman"/>
              <a:ea typeface="Times New Roman"/>
            </a:endParaRPr>
          </a:p>
          <a:p>
            <a:pPr algn="ctr">
              <a:tabLst>
                <a:tab pos="-114300" algn="r"/>
                <a:tab pos="0" algn="l"/>
              </a:tabLst>
            </a:pPr>
            <a:r>
              <a:rPr lang="en-US" sz="32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1 X &amp; 1 Y</a:t>
            </a:r>
            <a:endParaRPr lang="en-US" sz="32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3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32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3200" dirty="0" smtClean="0">
                <a:effectLst/>
                <a:latin typeface="Times New Roman"/>
                <a:ea typeface="Times New Roman"/>
              </a:rPr>
              <a:t>3.  </a:t>
            </a:r>
            <a:r>
              <a:rPr lang="en-US" sz="3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What genetic disease is caused by a dominant allele?</a:t>
            </a:r>
            <a:endParaRPr lang="en-US" sz="32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32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32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3200" b="1" dirty="0" smtClean="0">
                <a:effectLst/>
                <a:latin typeface="Times New Roman"/>
                <a:ea typeface="Times New Roman"/>
              </a:rPr>
              <a:t>HUNTINGTON’S DISEASE</a:t>
            </a:r>
            <a:endParaRPr lang="en-US" sz="32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1915852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52600" y="231774"/>
            <a:ext cx="6491600" cy="35020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49646" y="3810000"/>
            <a:ext cx="89916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51.  In the karyotype shown above, how are the chromosomes that make up each numbered pair similar?</a:t>
            </a:r>
          </a:p>
          <a:p>
            <a:endParaRPr lang="en-US" sz="24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400" b="1" dirty="0" smtClean="0">
                <a:latin typeface="Times New Roman"/>
                <a:ea typeface="Times New Roman"/>
              </a:rPr>
              <a:t>CHROMOSOME LENGTH &amp; BANDING PATTERN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400" dirty="0" smtClean="0">
              <a:effectLst/>
              <a:latin typeface="Times New Roman"/>
              <a:ea typeface="Times New Roman"/>
            </a:endParaRPr>
          </a:p>
          <a:p>
            <a:r>
              <a:rPr lang="en-US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400" dirty="0" smtClean="0">
              <a:effectLst/>
              <a:latin typeface="Times New Roman"/>
              <a:ea typeface="Times New Roman"/>
            </a:endParaRPr>
          </a:p>
          <a:p>
            <a:r>
              <a:rPr lang="en-US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52.  Which chromosomes in Figure 14-1 are autosomes?</a:t>
            </a:r>
          </a:p>
          <a:p>
            <a:endParaRPr lang="en-US" sz="2400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ctr"/>
            <a:r>
              <a:rPr lang="en-US" sz="24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#1-22</a:t>
            </a:r>
            <a:endParaRPr lang="en-US" sz="2400" b="1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196147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0200" y="152400"/>
            <a:ext cx="5932487" cy="3200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3441680"/>
            <a:ext cx="86868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53.  Identify the sex chromosomes. What is the notation for the sex chromosomes shown here?</a:t>
            </a:r>
            <a:endParaRPr lang="en-US" dirty="0" smtClean="0">
              <a:effectLst/>
              <a:latin typeface="Times New Roman"/>
              <a:ea typeface="Times New Roman"/>
            </a:endParaRPr>
          </a:p>
          <a:p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r>
              <a:rPr lang="en-US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23</a:t>
            </a:r>
            <a:r>
              <a:rPr lang="en-US" b="1" baseline="30000" dirty="0" smtClean="0">
                <a:solidFill>
                  <a:srgbClr val="000000"/>
                </a:solidFill>
                <a:latin typeface="Times New Roman"/>
                <a:ea typeface="Times New Roman"/>
              </a:rPr>
              <a:t>RD</a:t>
            </a:r>
            <a:r>
              <a:rPr lang="en-US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 PAIR – XY</a:t>
            </a:r>
            <a:endParaRPr lang="en-US" dirty="0" smtClean="0">
              <a:effectLst/>
              <a:latin typeface="Times New Roman"/>
              <a:ea typeface="Times New Roman"/>
            </a:endParaRPr>
          </a:p>
          <a:p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dirty="0" smtClean="0">
              <a:effectLst/>
              <a:latin typeface="Times New Roman"/>
              <a:ea typeface="Times New Roman"/>
            </a:endParaRPr>
          </a:p>
          <a:p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54.  How would you interpret this karyotype? (i.e., what is the sex, is there a disorder, etc.)</a:t>
            </a:r>
            <a:endParaRPr lang="en-US" dirty="0" smtClean="0">
              <a:effectLst/>
              <a:latin typeface="Times New Roman"/>
              <a:ea typeface="Times New Roman"/>
            </a:endParaRPr>
          </a:p>
          <a:p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r>
              <a:rPr lang="en-US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DOWN’S SYNDROME </a:t>
            </a:r>
            <a:r>
              <a:rPr lang="en-US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BOY</a:t>
            </a:r>
            <a:endParaRPr lang="en-US" dirty="0" smtClean="0">
              <a:effectLst/>
              <a:latin typeface="Times New Roman"/>
              <a:ea typeface="Times New Roman"/>
            </a:endParaRPr>
          </a:p>
          <a:p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dirty="0" smtClean="0">
              <a:effectLst/>
              <a:latin typeface="Times New Roman"/>
              <a:ea typeface="Times New Roman"/>
            </a:endParaRPr>
          </a:p>
          <a:p>
            <a:pPr marL="342900" indent="-342900">
              <a:buAutoNum type="arabicPeriod" startAt="55"/>
            </a:pPr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In the human karyotype, how many chromosomes are shown?</a:t>
            </a:r>
          </a:p>
          <a:p>
            <a:pPr marL="342900" indent="-342900">
              <a:buAutoNum type="arabicPeriod" startAt="55"/>
            </a:pPr>
            <a:endParaRPr lang="en-US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ctr"/>
            <a:r>
              <a:rPr lang="en-US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47</a:t>
            </a:r>
            <a:endParaRPr lang="en-US" b="1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9329010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29751" y="76200"/>
            <a:ext cx="5932487" cy="300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7806" y="3068982"/>
            <a:ext cx="8686800" cy="369331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56.  What differences are apparent in the bodies of the three tortoise species shown in Figure 15–3?</a:t>
            </a:r>
            <a:endParaRPr lang="en-US" dirty="0" smtClean="0">
              <a:effectLst/>
              <a:latin typeface="Times New Roman"/>
              <a:ea typeface="Times New Roman"/>
            </a:endParaRPr>
          </a:p>
          <a:p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NECKS ARE DIFFERENT.</a:t>
            </a:r>
            <a:endParaRPr lang="en-US" dirty="0" smtClean="0">
              <a:effectLst/>
              <a:latin typeface="Times New Roman"/>
              <a:ea typeface="Times New Roman"/>
            </a:endParaRPr>
          </a:p>
          <a:p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dirty="0" smtClean="0">
              <a:effectLst/>
              <a:latin typeface="Times New Roman"/>
              <a:ea typeface="Times New Roman"/>
            </a:endParaRPr>
          </a:p>
          <a:p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57.  Which of the tortoises shown in Figure 15–3 has the longest neck?</a:t>
            </a:r>
            <a:endParaRPr lang="en-US" dirty="0" smtClean="0">
              <a:effectLst/>
              <a:latin typeface="Times New Roman"/>
              <a:ea typeface="Times New Roman"/>
            </a:endParaRPr>
          </a:p>
          <a:p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b="1" dirty="0" smtClean="0">
                <a:effectLst/>
                <a:latin typeface="Times New Roman"/>
                <a:ea typeface="Times New Roman"/>
              </a:rPr>
              <a:t>HOOD ISLAND</a:t>
            </a:r>
            <a:endParaRPr lang="en-US" dirty="0" smtClean="0">
              <a:effectLst/>
              <a:latin typeface="Times New Roman"/>
              <a:ea typeface="Times New Roman"/>
            </a:endParaRPr>
          </a:p>
          <a:p>
            <a:r>
              <a:rPr lang="en-US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dirty="0" smtClean="0">
                <a:effectLst/>
                <a:latin typeface="Times New Roman"/>
                <a:ea typeface="Times New Roman"/>
              </a:rPr>
              <a:t>58.  </a:t>
            </a:r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Can you tell from Figure 15–3 how closely the three tortoise species resemble the ancestral species? </a:t>
            </a:r>
            <a:endParaRPr lang="en-US" dirty="0" smtClean="0">
              <a:effectLst/>
              <a:latin typeface="Times New Roman"/>
              <a:ea typeface="Times New Roman"/>
            </a:endParaRPr>
          </a:p>
          <a:p>
            <a:r>
              <a:rPr lang="en-US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b="1" dirty="0" smtClean="0">
                <a:effectLst/>
                <a:latin typeface="Times New Roman"/>
                <a:ea typeface="Times New Roman"/>
              </a:rPr>
              <a:t>NO</a:t>
            </a:r>
            <a:endParaRPr lang="en-US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961420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24000" y="381000"/>
            <a:ext cx="5932487" cy="300196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35945" y="3370110"/>
            <a:ext cx="8610600" cy="317009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effectLst/>
                <a:latin typeface="Times New Roman"/>
                <a:ea typeface="Times New Roman"/>
              </a:rPr>
              <a:t>59.  </a:t>
            </a:r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Vegetation on Hood Island is  sparse and sometimes hard to reach. How might the vegetation have affected the evolution of the Hood Island tortoise shown in Figure 15–3?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000" b="1" dirty="0" smtClean="0">
                <a:effectLst/>
                <a:latin typeface="Times New Roman"/>
                <a:ea typeface="Times New Roman"/>
              </a:rPr>
              <a:t>LONG NECK ALLOWED THEM TO REACH THE FOOD.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r>
              <a:rPr lang="en-US" sz="20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2000" dirty="0" smtClean="0">
                <a:effectLst/>
                <a:latin typeface="Times New Roman"/>
                <a:ea typeface="Times New Roman"/>
              </a:rPr>
              <a:t>60.  </a:t>
            </a:r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Considering the body structure of the tortoises shown in Figure 15–3, which tortoises might survive more successfully on Hood Island? 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000" b="1" dirty="0" smtClean="0">
                <a:effectLst/>
                <a:latin typeface="Times New Roman"/>
                <a:ea typeface="Times New Roman"/>
              </a:rPr>
              <a:t>PINTA</a:t>
            </a:r>
            <a:endParaRPr lang="en-US" sz="20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6188444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3127" y="228600"/>
            <a:ext cx="5932487" cy="242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306636" y="2895600"/>
            <a:ext cx="86868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61.  What is structure A&amp;B in Figure 12–4? Identify that labeled structure.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DNA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62.  What  structure F in Figure 12–4?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CODON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63.  What is structure E in Figure 12–4? 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START CODON</a:t>
            </a:r>
            <a:endParaRPr lang="en-US" sz="20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428081691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04962" y="304800"/>
            <a:ext cx="5932487" cy="24257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3429000"/>
            <a:ext cx="8763000" cy="304698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64.   What would happen to structure F in Figure 12–4 if structure C were deleted?</a:t>
            </a:r>
            <a:endParaRPr lang="en-US" sz="2400" dirty="0" smtClean="0">
              <a:effectLst/>
              <a:latin typeface="Times New Roman"/>
              <a:ea typeface="Times New Roman"/>
            </a:endParaRPr>
          </a:p>
          <a:p>
            <a:r>
              <a:rPr lang="en-US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4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4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MUTATION</a:t>
            </a:r>
            <a:endParaRPr lang="en-US" sz="2400" dirty="0" smtClean="0">
              <a:effectLst/>
              <a:latin typeface="Times New Roman"/>
              <a:ea typeface="Times New Roman"/>
            </a:endParaRPr>
          </a:p>
          <a:p>
            <a:r>
              <a:rPr lang="en-US" sz="24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2400" dirty="0" smtClean="0">
                <a:effectLst/>
                <a:latin typeface="Times New Roman"/>
                <a:ea typeface="Times New Roman"/>
              </a:rPr>
              <a:t>65.  What process does structure X represent in Figure 12-4?</a:t>
            </a:r>
          </a:p>
          <a:p>
            <a:pPr algn="ctr"/>
            <a:r>
              <a:rPr lang="en-US" sz="24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400" b="1" dirty="0" smtClean="0">
                <a:effectLst/>
                <a:latin typeface="Times New Roman"/>
                <a:ea typeface="Times New Roman"/>
              </a:rPr>
              <a:t>TRANSCRIPTION</a:t>
            </a:r>
            <a:endParaRPr lang="en-US" sz="24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5165097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32505" y="304800"/>
            <a:ext cx="6331789" cy="2819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3124200"/>
            <a:ext cx="8915400" cy="34778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effectLst/>
                <a:latin typeface="Times New Roman"/>
                <a:ea typeface="Times New Roman"/>
              </a:rPr>
              <a:t>66.  What is structure F in Figure 12-5?</a:t>
            </a:r>
          </a:p>
          <a:p>
            <a:r>
              <a:rPr lang="en-US" sz="20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000" b="1" dirty="0" smtClean="0">
                <a:effectLst/>
                <a:latin typeface="Times New Roman"/>
                <a:ea typeface="Times New Roman"/>
              </a:rPr>
              <a:t>START CODON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67.  Identify structure D  in Figure 12–?.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000" b="1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tRNA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68.  What is structure G in Figure 12–5?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mRNA</a:t>
            </a:r>
            <a:endParaRPr lang="en-US" sz="20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946901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57051" y="381000"/>
            <a:ext cx="7358566" cy="3276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152400" y="3657600"/>
            <a:ext cx="8686800" cy="267765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69.  What is structure A in Figure 12-5?</a:t>
            </a:r>
            <a:endParaRPr lang="en-US" sz="2400" dirty="0" smtClean="0">
              <a:effectLst/>
              <a:latin typeface="Times New Roman"/>
              <a:ea typeface="Times New Roman"/>
            </a:endParaRPr>
          </a:p>
          <a:p>
            <a:r>
              <a:rPr lang="en-US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4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4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NUCLEUS</a:t>
            </a:r>
            <a:endParaRPr lang="en-US" sz="2400" dirty="0" smtClean="0">
              <a:effectLst/>
              <a:latin typeface="Times New Roman"/>
              <a:ea typeface="Times New Roman"/>
            </a:endParaRPr>
          </a:p>
          <a:p>
            <a:r>
              <a:rPr lang="en-US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400" dirty="0" smtClean="0">
              <a:effectLst/>
              <a:latin typeface="Times New Roman"/>
              <a:ea typeface="Times New Roman"/>
            </a:endParaRPr>
          </a:p>
          <a:p>
            <a:r>
              <a:rPr lang="en-US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70.  What is structure E in Figure 12-5?</a:t>
            </a:r>
            <a:endParaRPr lang="en-US" sz="2400" dirty="0" smtClean="0">
              <a:effectLst/>
              <a:latin typeface="Times New Roman"/>
              <a:ea typeface="Times New Roman"/>
            </a:endParaRPr>
          </a:p>
          <a:p>
            <a:r>
              <a:rPr lang="en-US" sz="24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4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ANTI-CODON</a:t>
            </a:r>
            <a:endParaRPr lang="en-US" sz="2400" dirty="0"/>
          </a:p>
        </p:txBody>
      </p:sp>
    </p:spTree>
    <p:extLst>
      <p:ext uri="{BB962C8B-B14F-4D97-AF65-F5344CB8AC3E}">
        <p14:creationId xmlns:p14="http://schemas.microsoft.com/office/powerpoint/2010/main" val="5247517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447800" y="381000"/>
            <a:ext cx="5932487" cy="29702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Rectangle 1"/>
          <p:cNvSpPr/>
          <p:nvPr/>
        </p:nvSpPr>
        <p:spPr>
          <a:xfrm>
            <a:off x="228600" y="3437506"/>
            <a:ext cx="86106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-114300" algn="r"/>
                <a:tab pos="0" algn="l"/>
              </a:tabLst>
            </a:pPr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71.  Which of the graphs in Figure 8-2 represents the effect of temperature on the rate of photosynthesis?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 algn="ctr">
              <a:tabLst>
                <a:tab pos="-114300" algn="r"/>
                <a:tab pos="0" algn="l"/>
              </a:tabLst>
            </a:pPr>
            <a:r>
              <a:rPr lang="en-US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A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72.  Which of the graphs in Figure 8-2 represents the effect of light intensity on the rate of photosynthesis?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r>
              <a:rPr lang="en-US" sz="2000" b="1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000" b="1" dirty="0">
                <a:solidFill>
                  <a:srgbClr val="000000"/>
                </a:solidFill>
                <a:latin typeface="Times New Roman"/>
                <a:ea typeface="Times New Roman"/>
              </a:rPr>
              <a:t>C</a:t>
            </a:r>
            <a:endParaRPr lang="en-US" sz="20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3895074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6800" y="228600"/>
            <a:ext cx="6537325" cy="440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304800" y="4713878"/>
            <a:ext cx="86106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-114300" algn="r"/>
                <a:tab pos="0" algn="l"/>
              </a:tabLst>
            </a:pPr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73. If you know an organism has a cell wall and is a multicellular autotroph, using Figure 18-3 determine the kingdom(s) to which it can belong to? 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THE PLANT KINGDON (PLANTAE)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7172259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228600" y="457200"/>
            <a:ext cx="8458200" cy="569386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4.   The Human Genome Project is an attempt to ___.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ctr">
              <a:tabLst>
                <a:tab pos="-114300" algn="r"/>
                <a:tab pos="0" algn="l"/>
              </a:tabLst>
            </a:pPr>
            <a:r>
              <a:rPr lang="en-US" sz="2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SEQUENCE ALL HUMAN DNA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effectLst/>
                <a:latin typeface="Times New Roman"/>
                <a:ea typeface="Times New Roman"/>
              </a:rPr>
              <a:t>5.   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What organisms have been produced by selective breeding?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800" b="1" dirty="0" smtClean="0">
                <a:effectLst/>
                <a:latin typeface="Times New Roman"/>
                <a:ea typeface="Times New Roman"/>
              </a:rPr>
              <a:t>HORSES, DOGS, CATS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effectLst/>
                <a:latin typeface="Times New Roman"/>
                <a:ea typeface="Times New Roman"/>
              </a:rPr>
              <a:t>6.  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What  is most likely to bring together two recessive alleles for a genetic defect?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  <a:tab pos="2105025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800" b="1" dirty="0" smtClean="0">
                <a:effectLst/>
                <a:latin typeface="Times New Roman"/>
                <a:ea typeface="Times New Roman"/>
              </a:rPr>
              <a:t>INBREEDING</a:t>
            </a:r>
            <a:endParaRPr lang="en-US" sz="28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269733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95400" y="304800"/>
            <a:ext cx="7010400" cy="4402137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330506" y="4953000"/>
            <a:ext cx="8534400" cy="132343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-114300" algn="r"/>
                <a:tab pos="0" algn="l"/>
              </a:tabLst>
            </a:pPr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74. If you were told only that an organism is unicellular and has chloroplasts and a nucleus, which kingdom(s) does it belong to according to figure 18.3? 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 algn="ctr">
              <a:tabLst>
                <a:tab pos="-114300" algn="r"/>
                <a:tab pos="0" algn="l"/>
              </a:tabLst>
            </a:pPr>
            <a:r>
              <a:rPr lang="en-US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PROTISTS KINGDOM</a:t>
            </a:r>
            <a:endParaRPr lang="en-US" sz="20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939093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538288" y="105692"/>
            <a:ext cx="6310312" cy="317249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Rectangle 3"/>
          <p:cNvSpPr/>
          <p:nvPr/>
        </p:nvSpPr>
        <p:spPr>
          <a:xfrm>
            <a:off x="228600" y="3306647"/>
            <a:ext cx="8610600" cy="31393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-114300" algn="r"/>
                <a:tab pos="0" algn="l"/>
              </a:tabLst>
            </a:pPr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75. Which two organisms listed in Figure 18-4 are most closely related to each other? 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 algn="ctr">
              <a:tabLst>
                <a:tab pos="-114300" algn="r"/>
                <a:tab pos="0" algn="l"/>
              </a:tabLst>
            </a:pPr>
            <a:r>
              <a:rPr lang="en-US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THE WHALE &amp; THE MONKEY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76. Which level of taxonomic category shown in Figure 18-4 indicates whether an organism is </a:t>
            </a:r>
            <a:r>
              <a:rPr lang="en-US" sz="200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a mammal </a:t>
            </a:r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or not?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 algn="ctr">
              <a:tabLst>
                <a:tab pos="-114300" algn="r"/>
                <a:tab pos="0" algn="l"/>
              </a:tabLst>
            </a:pPr>
            <a:r>
              <a:rPr lang="en-US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CLASS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b="1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42603703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05000" y="228601"/>
            <a:ext cx="4943896" cy="342910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381000" y="3886200"/>
            <a:ext cx="8458200" cy="224676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77. What do the letters </a:t>
            </a:r>
            <a:r>
              <a:rPr lang="en-US" sz="2000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R</a:t>
            </a:r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and </a:t>
            </a:r>
            <a:r>
              <a:rPr lang="en-US" sz="2000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I</a:t>
            </a:r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represent in Figure 4-2?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 algn="ctr">
              <a:tabLst>
                <a:tab pos="-114300" algn="r"/>
                <a:tab pos="0" algn="l"/>
              </a:tabLst>
            </a:pPr>
            <a:r>
              <a:rPr lang="en-US" sz="20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ALLELES</a:t>
            </a:r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  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78. In Figure 4-2, what is the genotype of the pink-flowered snapdragons?</a:t>
            </a:r>
          </a:p>
          <a:p>
            <a:endParaRPr lang="en-US" sz="2000" dirty="0">
              <a:solidFill>
                <a:srgbClr val="000000"/>
              </a:solidFill>
              <a:latin typeface="Times New Roman"/>
              <a:ea typeface="Times New Roman"/>
            </a:endParaRPr>
          </a:p>
          <a:p>
            <a:pPr algn="ctr"/>
            <a:r>
              <a:rPr lang="en-US" sz="2000" b="1" dirty="0" smtClean="0">
                <a:solidFill>
                  <a:srgbClr val="000000"/>
                </a:solidFill>
                <a:latin typeface="Times New Roman"/>
                <a:ea typeface="Times New Roman"/>
              </a:rPr>
              <a:t>RI</a:t>
            </a:r>
            <a:endParaRPr lang="en-US" sz="2000" b="1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5055058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082150" y="228600"/>
            <a:ext cx="4945063" cy="34258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" name="Rectangle 2"/>
          <p:cNvSpPr/>
          <p:nvPr/>
        </p:nvSpPr>
        <p:spPr>
          <a:xfrm>
            <a:off x="228600" y="3686716"/>
            <a:ext cx="8686800" cy="286232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79.   In Figure 4-2, what is the genotype of the white-flowered snapdragons?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 algn="ctr">
              <a:tabLst>
                <a:tab pos="-114300" algn="r"/>
                <a:tab pos="0" algn="l"/>
              </a:tabLst>
            </a:pPr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r>
              <a:rPr lang="en-US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II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 marL="342900" indent="-342900">
              <a:buAutoNum type="arabicPeriod" startAt="80"/>
            </a:pPr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According to Figure 4-2, if </a:t>
            </a:r>
            <a:r>
              <a:rPr lang="en-US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red</a:t>
            </a:r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-flowered snapdragons and </a:t>
            </a:r>
            <a:r>
              <a:rPr lang="en-US" sz="20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ivory</a:t>
            </a:r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-flowered</a:t>
            </a:r>
          </a:p>
          <a:p>
            <a:r>
              <a:rPr lang="en-US" sz="2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snapdragons are crossed, what percentage of their offspring would be expected to be pink-flowered?</a:t>
            </a:r>
          </a:p>
          <a:p>
            <a:endParaRPr lang="en-US" sz="20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000" b="1" smtClean="0">
                <a:latin typeface="Times New Roman"/>
                <a:ea typeface="Times New Roman"/>
              </a:rPr>
              <a:t>100%</a:t>
            </a:r>
            <a:endParaRPr lang="en-US" sz="2000" b="1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7974725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685800"/>
            <a:ext cx="8534400" cy="34163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400" b="1" i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Essay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–  </a:t>
            </a:r>
            <a:r>
              <a:rPr lang="en-US" sz="24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Be able to answer the questions below.</a:t>
            </a:r>
            <a:endParaRPr lang="en-US" sz="24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4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81.  Explain the difference between incomplete dominance and </a:t>
            </a:r>
            <a:r>
              <a:rPr lang="en-US" sz="24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codominance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.</a:t>
            </a:r>
            <a:endParaRPr lang="en-US" sz="24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400" dirty="0" smtClean="0">
              <a:effectLst/>
              <a:latin typeface="Times New Roman"/>
              <a:ea typeface="Times New Roman"/>
            </a:endParaRPr>
          </a:p>
          <a:p>
            <a:r>
              <a:rPr lang="en-US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82.  Identify the differences between DNA &amp; RNA.</a:t>
            </a:r>
            <a:endParaRPr lang="en-US" sz="2400" dirty="0" smtClean="0">
              <a:effectLst/>
              <a:latin typeface="Times New Roman"/>
              <a:ea typeface="Times New Roman"/>
            </a:endParaRPr>
          </a:p>
          <a:p>
            <a:r>
              <a:rPr lang="en-US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400" dirty="0" smtClean="0">
              <a:effectLst/>
              <a:latin typeface="Times New Roman"/>
              <a:ea typeface="Times New Roman"/>
            </a:endParaRPr>
          </a:p>
          <a:p>
            <a:r>
              <a:rPr lang="en-US" sz="2400" dirty="0" smtClean="0">
                <a:effectLst/>
                <a:latin typeface="Times New Roman"/>
                <a:ea typeface="Times New Roman"/>
              </a:rPr>
              <a:t>83. </a:t>
            </a:r>
            <a:r>
              <a:rPr lang="en-US" sz="24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What was Charles Darwin’s greatest contribution to science, and how did he develop it?</a:t>
            </a:r>
            <a:endParaRPr lang="en-US" sz="24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0184166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304800"/>
            <a:ext cx="8534400" cy="526297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effectLst/>
                <a:latin typeface="Times New Roman"/>
                <a:ea typeface="Times New Roman"/>
              </a:rPr>
              <a:t>7.  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What is the ultimate source of genetic variability?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800" b="1" dirty="0" smtClean="0">
                <a:effectLst/>
                <a:latin typeface="Times New Roman"/>
                <a:ea typeface="Times New Roman"/>
              </a:rPr>
              <a:t>MUTATION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effectLst/>
                <a:latin typeface="Times New Roman"/>
                <a:ea typeface="Times New Roman"/>
              </a:rPr>
              <a:t>8.   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The process of making changes in the DNA code of a living organism is called ___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GENETIC ENGINEERING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9.   The Scottish scientist Ian </a:t>
            </a:r>
            <a:r>
              <a:rPr lang="en-US" sz="28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Wilmut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cloned a______.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ctr">
              <a:tabLst>
                <a:tab pos="-114300" algn="r"/>
                <a:tab pos="0" algn="l"/>
              </a:tabLst>
            </a:pPr>
            <a:r>
              <a:rPr lang="en-US" sz="2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SHEEP</a:t>
            </a:r>
            <a:endParaRPr lang="en-US" sz="28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2404113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04800" y="152400"/>
            <a:ext cx="86106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10.  If an original strand of DNA has the sequence CTAGGT, what will the sequence on the new strand?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ctr">
              <a:tabLst>
                <a:tab pos="-114300" algn="r"/>
                <a:tab pos="0" algn="l"/>
              </a:tabLst>
            </a:pPr>
            <a:r>
              <a:rPr lang="en-US" sz="2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GATCCA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11. Lamarck’s theory of evolution includes the concept that new organs in a species appear as a result of ___.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ctr">
              <a:tabLst>
                <a:tab pos="-114300" algn="r"/>
                <a:tab pos="0" algn="l"/>
              </a:tabLst>
            </a:pPr>
            <a:r>
              <a:rPr lang="en-US" sz="2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THE ACTIONS OF ORGANISMS AS THEY USE OR FAIL TO USE BODY STRUCTURES.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12.    This type of  RNA transfers the amino acids to the growing protein chain.</a:t>
            </a: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800" b="1" dirty="0" err="1" smtClean="0">
                <a:effectLst/>
                <a:latin typeface="Times New Roman"/>
                <a:ea typeface="Times New Roman"/>
              </a:rPr>
              <a:t>tRNA</a:t>
            </a:r>
            <a:endParaRPr lang="en-US" sz="28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932221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152400"/>
            <a:ext cx="8763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13.  This type of RNA carries the message from DNA for the making of proteins.</a:t>
            </a: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800" b="1" dirty="0" smtClean="0">
                <a:effectLst/>
                <a:latin typeface="Times New Roman"/>
                <a:ea typeface="Times New Roman"/>
              </a:rPr>
              <a:t>mRNA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14.  The set of  3 consecutive nitrogen bases found on the mRNA is the _____.</a:t>
            </a: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800" b="1" dirty="0" smtClean="0">
                <a:effectLst/>
                <a:latin typeface="Times New Roman"/>
                <a:ea typeface="Times New Roman"/>
              </a:rPr>
              <a:t>CODON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effectLst/>
                <a:latin typeface="Times New Roman"/>
                <a:ea typeface="Times New Roman"/>
              </a:rPr>
              <a:t>15.  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When lions prey on a herd of antelopes, some antelopes are killed and some escape. Which part of Darwin’s concept of natural selection might be used to describe this situation?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800" b="1" dirty="0" smtClean="0">
                <a:effectLst/>
                <a:latin typeface="Times New Roman"/>
                <a:ea typeface="Times New Roman"/>
              </a:rPr>
              <a:t>SURVIVIAL OF THE FITTEST</a:t>
            </a:r>
            <a:endParaRPr lang="en-US" sz="2800" dirty="0"/>
          </a:p>
        </p:txBody>
      </p:sp>
    </p:spTree>
    <p:extLst>
      <p:ext uri="{BB962C8B-B14F-4D97-AF65-F5344CB8AC3E}">
        <p14:creationId xmlns:p14="http://schemas.microsoft.com/office/powerpoint/2010/main" val="927199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152400" y="228600"/>
            <a:ext cx="8763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16.   ____ is the process where a piece of DNA is copied into mRNA.</a:t>
            </a: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800" b="1" dirty="0" smtClean="0">
                <a:effectLst/>
                <a:latin typeface="Times New Roman"/>
                <a:ea typeface="Times New Roman"/>
              </a:rPr>
              <a:t>TRANSCRIPTION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17.  The process where the mRNA is “decoded” into protein is called ____.</a:t>
            </a: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800" b="1" dirty="0" smtClean="0">
                <a:effectLst/>
                <a:latin typeface="Times New Roman"/>
                <a:ea typeface="Times New Roman"/>
              </a:rPr>
              <a:t>TRANSLATION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18.  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According to Darwin’s theory of natural selection, the individuals that tend to survive are those that have ___.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2800" b="1" dirty="0" smtClean="0">
                <a:effectLst/>
                <a:latin typeface="Times New Roman"/>
                <a:ea typeface="Times New Roman"/>
              </a:rPr>
              <a:t>VARIATIONS BEST SUITED TO THE ENVIRONMENT.</a:t>
            </a:r>
            <a:endParaRPr lang="en-US" sz="28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37920181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152400"/>
            <a:ext cx="8763000" cy="65556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en-US" sz="3000" dirty="0" smtClean="0">
                <a:effectLst/>
                <a:latin typeface="Times New Roman"/>
                <a:ea typeface="Times New Roman"/>
              </a:rPr>
              <a:t>19.  When one part of a chromosome is left out, this is called a ___.</a:t>
            </a:r>
          </a:p>
          <a:p>
            <a:pPr algn="just"/>
            <a:r>
              <a:rPr lang="en-US" sz="30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3000" b="1" dirty="0" smtClean="0">
                <a:effectLst/>
                <a:latin typeface="Times New Roman"/>
                <a:ea typeface="Times New Roman"/>
              </a:rPr>
              <a:t>DELETION</a:t>
            </a:r>
            <a:endParaRPr lang="en-US" sz="3000" dirty="0" smtClean="0">
              <a:effectLst/>
              <a:latin typeface="Times New Roman"/>
              <a:ea typeface="Times New Roman"/>
            </a:endParaRPr>
          </a:p>
          <a:p>
            <a:pPr algn="just"/>
            <a:r>
              <a:rPr lang="en-US" sz="30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just"/>
            <a:r>
              <a:rPr lang="en-US" sz="3000" dirty="0" smtClean="0">
                <a:effectLst/>
                <a:latin typeface="Times New Roman"/>
                <a:ea typeface="Times New Roman"/>
              </a:rPr>
              <a:t>20.  When part of  a chromosome breaks off and is reattached backwards this is a ___ mutation.</a:t>
            </a:r>
          </a:p>
          <a:p>
            <a:pPr algn="just"/>
            <a:r>
              <a:rPr lang="en-US" sz="30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3000" b="1" dirty="0" smtClean="0">
                <a:effectLst/>
                <a:latin typeface="Times New Roman"/>
                <a:ea typeface="Times New Roman"/>
              </a:rPr>
              <a:t>INVERSION</a:t>
            </a:r>
            <a:endParaRPr lang="en-US" sz="30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3000" dirty="0" smtClean="0">
                <a:effectLst/>
                <a:latin typeface="Times New Roman"/>
                <a:ea typeface="Times New Roman"/>
              </a:rPr>
              <a:t>  </a:t>
            </a:r>
          </a:p>
          <a:p>
            <a:pPr>
              <a:tabLst>
                <a:tab pos="-114300" algn="r"/>
                <a:tab pos="0" algn="l"/>
              </a:tabLst>
            </a:pPr>
            <a:r>
              <a:rPr lang="en-US" sz="3000" dirty="0" smtClean="0">
                <a:effectLst/>
                <a:latin typeface="Times New Roman"/>
                <a:ea typeface="Times New Roman"/>
              </a:rPr>
              <a:t>21.   </a:t>
            </a:r>
            <a:r>
              <a:rPr lang="en-US" sz="3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James Hutton’s and Charles Lyell’s work suggests that ___.</a:t>
            </a:r>
            <a:endParaRPr lang="en-US" sz="30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30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3000" dirty="0" smtClean="0">
              <a:effectLst/>
              <a:latin typeface="Times New Roman"/>
              <a:ea typeface="Times New Roman"/>
            </a:endParaRPr>
          </a:p>
          <a:p>
            <a:pPr algn="ctr"/>
            <a:r>
              <a:rPr lang="en-US" sz="3000" b="1" dirty="0" smtClean="0">
                <a:effectLst/>
                <a:latin typeface="Times New Roman"/>
                <a:ea typeface="Times New Roman"/>
              </a:rPr>
              <a:t>EARTH IS MANY MILLIONS OF YEARS OLD.</a:t>
            </a:r>
            <a:endParaRPr lang="en-US" sz="30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2136192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/>
          <p:cNvSpPr/>
          <p:nvPr/>
        </p:nvSpPr>
        <p:spPr>
          <a:xfrm>
            <a:off x="381000" y="152400"/>
            <a:ext cx="8458200" cy="612475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22.  When a piece of a chromosome breaks off during crossing over and attaches to a non-homologous chromosome this is a(n) _____.</a:t>
            </a:r>
          </a:p>
          <a:p>
            <a:r>
              <a:rPr lang="en-US" sz="2800" dirty="0" smtClean="0">
                <a:effectLst/>
                <a:latin typeface="Times New Roman"/>
                <a:ea typeface="Times New Roman"/>
              </a:rPr>
              <a:t> </a:t>
            </a:r>
          </a:p>
          <a:p>
            <a:pPr algn="ctr"/>
            <a:r>
              <a:rPr lang="en-US" sz="2800" b="1" dirty="0" smtClean="0">
                <a:effectLst/>
                <a:latin typeface="Times New Roman"/>
                <a:ea typeface="Times New Roman"/>
              </a:rPr>
              <a:t>TRANSLOCATION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r>
              <a:rPr lang="en-US" sz="2800" b="1" dirty="0" smtClean="0"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23.  </a:t>
            </a:r>
            <a:r>
              <a:rPr lang="en-US" sz="2800" dirty="0" err="1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Gregor</a:t>
            </a: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 Mendel used pea plants to study ____.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ctr">
              <a:tabLst>
                <a:tab pos="-114300" algn="r"/>
                <a:tab pos="0" algn="l"/>
              </a:tabLst>
            </a:pPr>
            <a:r>
              <a:rPr lang="en-US" sz="2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HOW TRAITS ARE INHERITED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24.  Mendel called the “factors” that determine traits _____.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>
              <a:tabLst>
                <a:tab pos="-114300" algn="r"/>
                <a:tab pos="0" algn="l"/>
              </a:tabLst>
            </a:pPr>
            <a:r>
              <a:rPr lang="en-US" sz="2800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 </a:t>
            </a:r>
            <a:endParaRPr lang="en-US" sz="2800" dirty="0" smtClean="0">
              <a:effectLst/>
              <a:latin typeface="Times New Roman"/>
              <a:ea typeface="Times New Roman"/>
            </a:endParaRPr>
          </a:p>
          <a:p>
            <a:pPr algn="ctr">
              <a:tabLst>
                <a:tab pos="-114300" algn="r"/>
                <a:tab pos="0" algn="l"/>
              </a:tabLst>
            </a:pPr>
            <a:r>
              <a:rPr lang="en-US" sz="2800" b="1" dirty="0" smtClean="0">
                <a:solidFill>
                  <a:srgbClr val="000000"/>
                </a:solidFill>
                <a:effectLst/>
                <a:latin typeface="Times New Roman"/>
                <a:ea typeface="Times New Roman"/>
              </a:rPr>
              <a:t>ALLELES</a:t>
            </a:r>
            <a:endParaRPr lang="en-US" sz="2800" dirty="0">
              <a:effectLst/>
              <a:latin typeface="Times New Roman"/>
              <a:ea typeface="Times New Roman"/>
            </a:endParaRPr>
          </a:p>
        </p:txBody>
      </p:sp>
    </p:spTree>
    <p:extLst>
      <p:ext uri="{BB962C8B-B14F-4D97-AF65-F5344CB8AC3E}">
        <p14:creationId xmlns:p14="http://schemas.microsoft.com/office/powerpoint/2010/main" val="16014362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548</TotalTime>
  <Words>630</Words>
  <Application>Microsoft Office PowerPoint</Application>
  <PresentationFormat>On-screen Show (4:3)</PresentationFormat>
  <Paragraphs>301</Paragraphs>
  <Slides>34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35" baseType="lpstr">
      <vt:lpstr>Office Theme</vt:lpstr>
      <vt:lpstr>BIO-COM FINAL EXAM STUDY GUIDE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Southern Regional School District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BIO-COM FINAL EXAM STUDY GUIDE</dc:title>
  <dc:creator>Sally Collins</dc:creator>
  <cp:lastModifiedBy>Sally Collins</cp:lastModifiedBy>
  <cp:revision>28</cp:revision>
  <dcterms:created xsi:type="dcterms:W3CDTF">2012-05-22T11:51:06Z</dcterms:created>
  <dcterms:modified xsi:type="dcterms:W3CDTF">2013-06-06T17:45:01Z</dcterms:modified>
</cp:coreProperties>
</file>